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7CE"/>
          </a:solidFill>
        </a:fill>
      </a:tcStyle>
    </a:wholeTbl>
    <a:band2H>
      <a:tcTxStyle/>
      <a:tcStyle>
        <a:tcBdr/>
        <a:fill>
          <a:solidFill>
            <a:srgbClr val="F9EC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1E9"/>
          </a:solidFill>
        </a:fill>
      </a:tcStyle>
    </a:wholeTbl>
    <a:band2H>
      <a:tcTxStyle/>
      <a:tcStyle>
        <a:tcBdr/>
        <a:fill>
          <a:solidFill>
            <a:srgbClr val="F0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115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348478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xfrm>
            <a:off x="730250" y="1905000"/>
            <a:ext cx="7681914" cy="152349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30248" y="4344987"/>
            <a:ext cx="7681915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76197" tIns="76197" rIns="76197" bIns="76197" anchor="b">
            <a:normAutofit/>
          </a:bodyPr>
          <a:lstStyle/>
          <a:p>
            <a:pPr algn="r">
              <a:buSzTx/>
              <a:buNone/>
            </a:pPr>
            <a:endParaRPr/>
          </a:p>
        </p:txBody>
      </p:sp>
      <p:sp>
        <p:nvSpPr>
          <p:cNvPr id="10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1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2129815"/>
          </a:xfrm>
          <a:prstGeom prst="rect">
            <a:avLst/>
          </a:prstGeom>
        </p:spPr>
        <p:txBody>
          <a:bodyPr>
            <a:normAutofit/>
          </a:bodyPr>
          <a:lstStyle>
            <a:lvl1pPr marL="339976" indent="-339976">
              <a:spcBef>
                <a:spcPts val="600"/>
              </a:spcBef>
              <a:buBlip>
                <a:blip r:embed="rId2"/>
              </a:buBlip>
              <a:defRPr sz="2800"/>
            </a:lvl1pPr>
            <a:lvl2pPr marL="727575" indent="-379661">
              <a:spcBef>
                <a:spcPts val="600"/>
              </a:spcBef>
              <a:buBlip>
                <a:blip r:embed="rId3"/>
              </a:buBlip>
              <a:defRPr sz="2800"/>
            </a:lvl2pPr>
            <a:lvl3pPr marL="1069138" indent="-403737">
              <a:spcBef>
                <a:spcPts val="600"/>
              </a:spcBef>
              <a:buBlip>
                <a:blip r:embed="rId3"/>
              </a:buBlip>
              <a:defRPr sz="2800"/>
            </a:lvl3pPr>
            <a:lvl4pPr marL="1379747" indent="-425962">
              <a:spcBef>
                <a:spcPts val="600"/>
              </a:spcBef>
              <a:buBlip>
                <a:blip r:embed="rId3"/>
              </a:buBlip>
              <a:defRPr sz="2800"/>
            </a:lvl4pPr>
            <a:lvl5pPr marL="1671805" indent="-436250">
              <a:spcBef>
                <a:spcPts val="600"/>
              </a:spcBef>
              <a:buBlip>
                <a:blip r:embed="rId3"/>
              </a:buBlip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9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6924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2500" b="1"/>
            </a:lvl1pPr>
            <a:lvl2pPr marL="0" indent="457181">
              <a:spcBef>
                <a:spcPts val="0"/>
              </a:spcBef>
              <a:buSzTx/>
              <a:buNone/>
              <a:defRPr sz="2500" b="1"/>
            </a:lvl2pPr>
            <a:lvl3pPr marL="0" indent="914362">
              <a:spcBef>
                <a:spcPts val="0"/>
              </a:spcBef>
              <a:buSzTx/>
              <a:buNone/>
              <a:defRPr sz="2500" b="1"/>
            </a:lvl3pPr>
            <a:lvl4pPr marL="0" indent="1371544">
              <a:spcBef>
                <a:spcPts val="0"/>
              </a:spcBef>
              <a:buSzTx/>
              <a:buNone/>
              <a:defRPr sz="2500" b="1"/>
            </a:lvl4pPr>
            <a:lvl5pPr marL="0" indent="1828726">
              <a:spcBef>
                <a:spcPts val="0"/>
              </a:spcBef>
              <a:buSzTx/>
              <a:buNone/>
              <a:defRPr sz="2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981" y="1411552"/>
            <a:ext cx="4117019" cy="69249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500" b="1"/>
            </a:pPr>
            <a:endParaRPr/>
          </a:p>
        </p:txBody>
      </p:sp>
      <p:sp>
        <p:nvSpPr>
          <p:cNvPr id="6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>
              <a:buBlip>
                <a:blip r:embed="rId16"/>
              </a:buBlip>
            </a:lvl1pPr>
            <a:lvl2pPr>
              <a:buBlip>
                <a:blip r:embed="rId17"/>
              </a:buBlip>
            </a:lvl2pPr>
            <a:lvl3pPr>
              <a:buBlip>
                <a:blip r:embed="rId17"/>
              </a:buBlip>
            </a:lvl3pPr>
            <a:lvl4pPr>
              <a:buBlip>
                <a:blip r:embed="rId17"/>
              </a:buBlip>
            </a:lvl4pPr>
            <a:lvl5pPr>
              <a:buBlip>
                <a:blip r:embed="rId17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5pPr>
      <a:lvl6pPr marL="0" marR="0" indent="4572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6pPr>
      <a:lvl7pPr marL="0" marR="0" indent="9144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7pPr>
      <a:lvl8pPr marL="0" marR="0" indent="13716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8pPr>
      <a:lvl9pPr marL="0" marR="0" indent="18288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9pPr>
    </p:titleStyle>
    <p:bodyStyle>
      <a:lvl1pPr marL="396875" marR="0" indent="-39687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6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71096" marR="0" indent="-453571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73717" marR="0" indent="-459317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0321" marR="0" indent="-4614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053696" marR="0" indent="-4487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653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835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017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199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uadroTexto 11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24" name="Text Box 5"/>
          <p:cNvSpPr txBox="1"/>
          <p:nvPr/>
        </p:nvSpPr>
        <p:spPr>
          <a:xfrm>
            <a:off x="960437" y="1644650"/>
            <a:ext cx="7223126" cy="769441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600"/>
              </a:spcBef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Epistaxis</a:t>
            </a:r>
            <a:r>
              <a:rPr lang="es-ES" dirty="0" smtClean="0"/>
              <a:t> </a:t>
            </a:r>
            <a:r>
              <a:rPr dirty="0" smtClean="0"/>
              <a:t>(</a:t>
            </a:r>
            <a:r>
              <a:rPr dirty="0" err="1" smtClean="0"/>
              <a:t>sangrado</a:t>
            </a:r>
            <a:r>
              <a:rPr lang="es-ES" dirty="0" smtClean="0"/>
              <a:t> </a:t>
            </a:r>
            <a:r>
              <a:rPr dirty="0" smtClean="0"/>
              <a:t>nasal</a:t>
            </a:r>
            <a:r>
              <a:rPr dirty="0"/>
              <a:t>)</a:t>
            </a:r>
          </a:p>
        </p:txBody>
      </p:sp>
      <p:sp>
        <p:nvSpPr>
          <p:cNvPr id="125" name="CuadroTexto 11"/>
          <p:cNvSpPr txBox="1"/>
          <p:nvPr/>
        </p:nvSpPr>
        <p:spPr>
          <a:xfrm>
            <a:off x="1445742" y="3475763"/>
            <a:ext cx="587473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sz="2400" dirty="0"/>
              <a:t>Paloma </a:t>
            </a:r>
            <a:r>
              <a:rPr sz="2400" dirty="0" err="1"/>
              <a:t>Chinarro</a:t>
            </a:r>
            <a:r>
              <a:rPr sz="2400" dirty="0"/>
              <a:t> </a:t>
            </a:r>
            <a:r>
              <a:rPr sz="2400" dirty="0" err="1"/>
              <a:t>Martínez</a:t>
            </a:r>
            <a:r>
              <a:rPr sz="2400" dirty="0"/>
              <a:t> </a:t>
            </a:r>
            <a:r>
              <a:rPr sz="2400" dirty="0" smtClean="0"/>
              <a:t>.</a:t>
            </a:r>
            <a:r>
              <a:rPr lang="es-ES" sz="2400" smtClean="0"/>
              <a:t> </a:t>
            </a:r>
            <a:r>
              <a:rPr sz="2400" smtClean="0"/>
              <a:t>Pediatra</a:t>
            </a:r>
            <a:endParaRPr sz="2400" dirty="0"/>
          </a:p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sz="2400" dirty="0"/>
              <a:t>Mª </a:t>
            </a:r>
            <a:r>
              <a:rPr sz="2400" dirty="0" err="1"/>
              <a:t>Ángeles</a:t>
            </a:r>
            <a:r>
              <a:rPr sz="2400" dirty="0"/>
              <a:t> Caballero Morales. </a:t>
            </a:r>
            <a:r>
              <a:rPr sz="2400" dirty="0" err="1"/>
              <a:t>Pediatra</a:t>
            </a:r>
            <a:r>
              <a:rPr sz="2400" dirty="0"/>
              <a:t>. </a:t>
            </a:r>
          </a:p>
        </p:txBody>
      </p:sp>
      <p:pic>
        <p:nvPicPr>
          <p:cNvPr id="129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0743" y="4578923"/>
            <a:ext cx="1533912" cy="126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6662394" cy="658815"/>
          </a:xfrm>
          <a:prstGeom prst="rect">
            <a:avLst/>
          </a:prstGeom>
        </p:spPr>
        <p:txBody>
          <a:bodyPr>
            <a:noAutofit/>
          </a:bodyPr>
          <a:lstStyle>
            <a:lvl1pPr defTabSz="757634">
              <a:defRPr sz="3984" spc="-166">
                <a:solidFill>
                  <a:srgbClr val="000000"/>
                </a:solidFill>
                <a:effectLst>
                  <a:outerShdw blurRad="31623" dist="31623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800" dirty="0"/>
              <a:t>¿</a:t>
            </a:r>
            <a:r>
              <a:rPr sz="4800" dirty="0" err="1"/>
              <a:t>Qué</a:t>
            </a:r>
            <a:r>
              <a:rPr sz="4800" dirty="0"/>
              <a:t> </a:t>
            </a:r>
            <a:r>
              <a:rPr sz="4800" dirty="0" err="1"/>
              <a:t>es</a:t>
            </a:r>
            <a:r>
              <a:rPr sz="4800" dirty="0"/>
              <a:t> </a:t>
            </a:r>
            <a:r>
              <a:rPr sz="4800" dirty="0" err="1"/>
              <a:t>una</a:t>
            </a:r>
            <a:r>
              <a:rPr sz="4800" dirty="0"/>
              <a:t> epistaxis?</a:t>
            </a:r>
          </a:p>
        </p:txBody>
      </p:sp>
      <p:sp>
        <p:nvSpPr>
          <p:cNvPr id="132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179387" y="1241092"/>
            <a:ext cx="4718467" cy="4490009"/>
          </a:xfrm>
          <a:prstGeom prst="rect">
            <a:avLst/>
          </a:prstGeom>
          <a:gradFill>
            <a:gsLst>
              <a:gs pos="0">
                <a:srgbClr val="FF6A00"/>
              </a:gs>
              <a:gs pos="100000">
                <a:schemeClr val="accent1">
                  <a:hueOff val="-742744"/>
                  <a:lumOff val="46439"/>
                </a:schemeClr>
              </a:gs>
            </a:gsLst>
            <a:lin ang="16200000"/>
          </a:gradFill>
          <a:ln>
            <a:solidFill>
              <a:srgbClr val="A7A7A7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FFFFFF"/>
                </a:solidFill>
              </a:defRPr>
            </a:pPr>
            <a:r>
              <a:rPr dirty="0"/>
              <a:t>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FFFFFF"/>
                </a:solidFill>
              </a:defRPr>
            </a:pPr>
            <a:endParaRPr dirty="0"/>
          </a:p>
          <a:p>
            <a:pPr marL="517525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FFFFFF"/>
                </a:solidFill>
              </a:defRPr>
            </a:pPr>
            <a:r>
              <a:rPr sz="2000" dirty="0" err="1" smtClean="0">
                <a:solidFill>
                  <a:schemeClr val="tx1"/>
                </a:solidFill>
              </a:rPr>
              <a:t>Viene</a:t>
            </a:r>
            <a:r>
              <a:rPr sz="2000" dirty="0" smtClean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del </a:t>
            </a:r>
            <a:r>
              <a:rPr sz="2000" dirty="0" err="1">
                <a:solidFill>
                  <a:schemeClr val="tx1"/>
                </a:solidFill>
              </a:rPr>
              <a:t>griego</a:t>
            </a:r>
            <a:r>
              <a:rPr sz="2000" dirty="0">
                <a:solidFill>
                  <a:schemeClr val="tx1"/>
                </a:solidFill>
              </a:rPr>
              <a:t> y </a:t>
            </a:r>
            <a:r>
              <a:rPr sz="2000" dirty="0" err="1">
                <a:solidFill>
                  <a:schemeClr val="tx1"/>
                </a:solidFill>
              </a:rPr>
              <a:t>quiere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decir</a:t>
            </a:r>
            <a:r>
              <a:rPr sz="2000" dirty="0">
                <a:solidFill>
                  <a:schemeClr val="tx1"/>
                </a:solidFill>
              </a:rPr>
              <a:t> “</a:t>
            </a:r>
            <a:r>
              <a:rPr sz="2000" dirty="0" err="1" smtClean="0">
                <a:solidFill>
                  <a:schemeClr val="tx1"/>
                </a:solidFill>
              </a:rPr>
              <a:t>goteo</a:t>
            </a:r>
            <a:r>
              <a:rPr sz="2000" dirty="0" smtClean="0">
                <a:solidFill>
                  <a:schemeClr val="tx1"/>
                </a:solidFill>
              </a:rPr>
              <a:t>”</a:t>
            </a: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r>
              <a:rPr sz="2000" dirty="0" smtClean="0">
                <a:solidFill>
                  <a:schemeClr val="tx1"/>
                </a:solidFill>
              </a:rPr>
              <a:t>Se </a:t>
            </a:r>
            <a:r>
              <a:rPr sz="2000" dirty="0" err="1">
                <a:solidFill>
                  <a:schemeClr val="tx1"/>
                </a:solidFill>
              </a:rPr>
              <a:t>refiere</a:t>
            </a:r>
            <a:r>
              <a:rPr sz="2000" dirty="0">
                <a:solidFill>
                  <a:schemeClr val="tx1"/>
                </a:solidFill>
              </a:rPr>
              <a:t> a un </a:t>
            </a:r>
            <a:r>
              <a:rPr sz="2000" dirty="0" err="1">
                <a:solidFill>
                  <a:schemeClr val="tx1"/>
                </a:solidFill>
              </a:rPr>
              <a:t>sangrado</a:t>
            </a:r>
            <a:r>
              <a:rPr sz="2000" dirty="0">
                <a:solidFill>
                  <a:schemeClr val="tx1"/>
                </a:solidFill>
              </a:rPr>
              <a:t> o </a:t>
            </a:r>
            <a:r>
              <a:rPr sz="2000" dirty="0" err="1">
                <a:solidFill>
                  <a:schemeClr val="tx1"/>
                </a:solidFill>
              </a:rPr>
              <a:t>hemorragia</a:t>
            </a:r>
            <a:r>
              <a:rPr sz="2000" dirty="0">
                <a:solidFill>
                  <a:schemeClr val="tx1"/>
                </a:solidFill>
              </a:rPr>
              <a:t> de la </a:t>
            </a:r>
            <a:r>
              <a:rPr sz="2000" dirty="0" err="1" smtClean="0">
                <a:solidFill>
                  <a:schemeClr val="tx1"/>
                </a:solidFill>
              </a:rPr>
              <a:t>nariz</a:t>
            </a:r>
            <a:r>
              <a:rPr sz="2000" dirty="0" smtClean="0">
                <a:solidFill>
                  <a:schemeClr val="tx1"/>
                </a:solidFill>
              </a:rPr>
              <a:t>.</a:t>
            </a: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r>
              <a:rPr sz="2000" dirty="0" smtClean="0">
                <a:solidFill>
                  <a:schemeClr val="tx1"/>
                </a:solidFill>
              </a:rPr>
              <a:t>Se </a:t>
            </a:r>
            <a:r>
              <a:rPr sz="2000" dirty="0" err="1">
                <a:solidFill>
                  <a:schemeClr val="tx1"/>
                </a:solidFill>
              </a:rPr>
              <a:t>debe</a:t>
            </a:r>
            <a:r>
              <a:rPr sz="2000" dirty="0">
                <a:solidFill>
                  <a:schemeClr val="tx1"/>
                </a:solidFill>
              </a:rPr>
              <a:t> a </a:t>
            </a:r>
            <a:r>
              <a:rPr sz="2000" dirty="0" err="1">
                <a:solidFill>
                  <a:schemeClr val="tx1"/>
                </a:solidFill>
              </a:rPr>
              <a:t>una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rotura</a:t>
            </a:r>
            <a:r>
              <a:rPr sz="2000" dirty="0">
                <a:solidFill>
                  <a:schemeClr val="tx1"/>
                </a:solidFill>
              </a:rPr>
              <a:t> de un </a:t>
            </a:r>
            <a:r>
              <a:rPr sz="2000" dirty="0" err="1">
                <a:solidFill>
                  <a:schemeClr val="tx1"/>
                </a:solidFill>
              </a:rPr>
              <a:t>vaso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sanguíneo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en</a:t>
            </a:r>
            <a:r>
              <a:rPr sz="2000" dirty="0">
                <a:solidFill>
                  <a:schemeClr val="tx1"/>
                </a:solidFill>
              </a:rPr>
              <a:t> el </a:t>
            </a:r>
            <a:r>
              <a:rPr sz="2000" dirty="0" err="1">
                <a:solidFill>
                  <a:schemeClr val="tx1"/>
                </a:solidFill>
              </a:rPr>
              <a:t>área</a:t>
            </a:r>
            <a:r>
              <a:rPr sz="2000" dirty="0">
                <a:solidFill>
                  <a:schemeClr val="tx1"/>
                </a:solidFill>
              </a:rPr>
              <a:t> de </a:t>
            </a:r>
            <a:r>
              <a:rPr sz="2000" dirty="0" err="1" smtClean="0">
                <a:solidFill>
                  <a:schemeClr val="tx1"/>
                </a:solidFill>
              </a:rPr>
              <a:t>Kiesselbach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sz="2000" dirty="0" smtClean="0">
                <a:solidFill>
                  <a:schemeClr val="tx1"/>
                </a:solidFill>
              </a:rPr>
              <a:t>(</a:t>
            </a:r>
            <a:r>
              <a:rPr sz="2000" dirty="0">
                <a:solidFill>
                  <a:schemeClr val="tx1"/>
                </a:solidFill>
              </a:rPr>
              <a:t>zona anterior y </a:t>
            </a:r>
            <a:r>
              <a:rPr sz="2000" dirty="0" err="1">
                <a:solidFill>
                  <a:schemeClr val="tx1"/>
                </a:solidFill>
              </a:rPr>
              <a:t>baja</a:t>
            </a:r>
            <a:r>
              <a:rPr sz="2000" dirty="0">
                <a:solidFill>
                  <a:schemeClr val="tx1"/>
                </a:solidFill>
              </a:rPr>
              <a:t> del </a:t>
            </a:r>
            <a:r>
              <a:rPr sz="2000" dirty="0" err="1">
                <a:solidFill>
                  <a:schemeClr val="tx1"/>
                </a:solidFill>
              </a:rPr>
              <a:t>tabique</a:t>
            </a:r>
            <a:r>
              <a:rPr sz="2000" dirty="0">
                <a:solidFill>
                  <a:schemeClr val="tx1"/>
                </a:solidFill>
              </a:rPr>
              <a:t> nasal</a:t>
            </a:r>
            <a:r>
              <a:rPr sz="2000" dirty="0" smtClean="0">
                <a:solidFill>
                  <a:schemeClr val="tx1"/>
                </a:solidFill>
              </a:rPr>
              <a:t>).</a:t>
            </a: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endParaRPr lang="es-ES" sz="2000" dirty="0" smtClean="0">
              <a:solidFill>
                <a:schemeClr val="tx1"/>
              </a:solidFill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FFFFFF"/>
                </a:solidFill>
              </a:defRPr>
            </a:pPr>
            <a:r>
              <a:rPr sz="2000" dirty="0" err="1" smtClean="0">
                <a:solidFill>
                  <a:schemeClr val="tx1"/>
                </a:solidFill>
              </a:rPr>
              <a:t>Es</a:t>
            </a:r>
            <a:r>
              <a:rPr sz="2000" dirty="0" smtClean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muy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frecuente</a:t>
            </a:r>
            <a:r>
              <a:rPr sz="2000" dirty="0">
                <a:solidFill>
                  <a:schemeClr val="tx1"/>
                </a:solidFill>
              </a:rPr>
              <a:t> entre 2 y 15 </a:t>
            </a:r>
            <a:r>
              <a:rPr sz="2000" dirty="0" err="1">
                <a:solidFill>
                  <a:schemeClr val="tx1"/>
                </a:solidFill>
              </a:rPr>
              <a:t>años</a:t>
            </a:r>
            <a:r>
              <a:rPr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33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39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1276" y="1513944"/>
            <a:ext cx="3225186" cy="2449125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</p:pic>
      <p:pic>
        <p:nvPicPr>
          <p:cNvPr id="140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743" y="4578923"/>
            <a:ext cx="1533912" cy="1260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1 CuadroTexto"/>
          <p:cNvSpPr txBox="1"/>
          <p:nvPr/>
        </p:nvSpPr>
        <p:spPr>
          <a:xfrm>
            <a:off x="5229847" y="4042032"/>
            <a:ext cx="292804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es-ES" sz="1600" i="1" dirty="0" smtClean="0"/>
              <a:t>Fuente: https</a:t>
            </a:r>
            <a:r>
              <a:rPr lang="es-ES" sz="1600" i="1" dirty="0"/>
              <a:t>://medicoblasto.com</a:t>
            </a:r>
            <a:endParaRPr kumimoji="0" lang="es-E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title"/>
          </p:nvPr>
        </p:nvSpPr>
        <p:spPr>
          <a:xfrm>
            <a:off x="665162" y="346867"/>
            <a:ext cx="6131053" cy="658815"/>
          </a:xfrm>
          <a:prstGeom prst="rect">
            <a:avLst/>
          </a:prstGeom>
        </p:spPr>
        <p:txBody>
          <a:bodyPr>
            <a:noAutofit/>
          </a:bodyPr>
          <a:lstStyle>
            <a:lvl1pPr defTabSz="830659">
              <a:defRPr sz="4368" spc="-182">
                <a:solidFill>
                  <a:srgbClr val="000000"/>
                </a:solidFill>
                <a:effectLst>
                  <a:outerShdw blurRad="34671" dist="34671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800" dirty="0"/>
              <a:t>¿</a:t>
            </a:r>
            <a:r>
              <a:rPr sz="4800" dirty="0" err="1" smtClean="0"/>
              <a:t>Por</a:t>
            </a:r>
            <a:r>
              <a:rPr lang="es-ES" sz="4800" dirty="0" smtClean="0"/>
              <a:t> </a:t>
            </a:r>
            <a:r>
              <a:rPr sz="4800" dirty="0" err="1" smtClean="0"/>
              <a:t>qué</a:t>
            </a:r>
            <a:r>
              <a:rPr sz="4800" dirty="0" smtClean="0"/>
              <a:t> </a:t>
            </a:r>
            <a:r>
              <a:rPr sz="4800" dirty="0"/>
              <a:t>se produce?</a:t>
            </a:r>
          </a:p>
        </p:txBody>
      </p:sp>
      <p:sp>
        <p:nvSpPr>
          <p:cNvPr id="143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665161" y="1325159"/>
            <a:ext cx="7950805" cy="3598909"/>
          </a:xfrm>
          <a:prstGeom prst="rect">
            <a:avLst/>
          </a:prstGeom>
          <a:gradFill>
            <a:gsLst>
              <a:gs pos="0">
                <a:srgbClr val="FF6A00"/>
              </a:gs>
              <a:gs pos="100000">
                <a:schemeClr val="accent1">
                  <a:hueOff val="-742744"/>
                  <a:lumOff val="46439"/>
                </a:schemeClr>
              </a:gs>
            </a:gsLst>
            <a:lin ang="16200000"/>
          </a:gradFill>
          <a:ln>
            <a:solidFill>
              <a:srgbClr val="A7A7A7"/>
            </a:solidFill>
          </a:ln>
        </p:spPr>
        <p:txBody>
          <a:bodyPr/>
          <a:lstStyle/>
          <a:p>
            <a:pPr marL="384968" indent="-384968" defTabSz="885428">
              <a:buSzTx/>
              <a:buNone/>
              <a:defRPr sz="3104"/>
            </a:pPr>
            <a:endParaRPr dirty="0"/>
          </a:p>
          <a:p>
            <a:pPr marL="886968" lvl="1" indent="-384968" defTabSz="885428">
              <a:spcBef>
                <a:spcPts val="600"/>
              </a:spcBef>
              <a:buBlip>
                <a:blip r:embed="rId2"/>
              </a:buBlip>
              <a:defRPr sz="2716"/>
            </a:pPr>
            <a:r>
              <a:rPr dirty="0" err="1"/>
              <a:t>Por</a:t>
            </a:r>
            <a:r>
              <a:rPr dirty="0"/>
              <a:t> el </a:t>
            </a:r>
            <a:r>
              <a:rPr dirty="0" err="1"/>
              <a:t>hábito</a:t>
            </a:r>
            <a:r>
              <a:rPr dirty="0"/>
              <a:t> de </a:t>
            </a:r>
            <a:r>
              <a:rPr dirty="0" err="1"/>
              <a:t>excavar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nariz</a:t>
            </a:r>
            <a:r>
              <a:rPr dirty="0"/>
              <a:t>: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frecuente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niños</a:t>
            </a:r>
            <a:r>
              <a:rPr dirty="0"/>
              <a:t> con </a:t>
            </a:r>
            <a:r>
              <a:rPr dirty="0" err="1"/>
              <a:t>alergias</a:t>
            </a:r>
            <a:r>
              <a:rPr dirty="0"/>
              <a:t> y </a:t>
            </a:r>
            <a:r>
              <a:rPr dirty="0" err="1"/>
              <a:t>picor</a:t>
            </a:r>
            <a:r>
              <a:rPr dirty="0"/>
              <a:t> nasal.</a:t>
            </a:r>
          </a:p>
          <a:p>
            <a:pPr marL="886968" lvl="1" indent="-384968" defTabSz="885428">
              <a:spcBef>
                <a:spcPts val="600"/>
              </a:spcBef>
              <a:buBlip>
                <a:blip r:embed="rId2"/>
              </a:buBlip>
              <a:defRPr sz="2716"/>
            </a:pPr>
            <a:r>
              <a:rPr dirty="0" err="1"/>
              <a:t>Sequedad</a:t>
            </a:r>
            <a:r>
              <a:rPr dirty="0"/>
              <a:t> nasal y </a:t>
            </a:r>
            <a:r>
              <a:rPr lang="es-ES" dirty="0" err="1"/>
              <a:t>c</a:t>
            </a:r>
            <a:r>
              <a:rPr dirty="0" err="1" smtClean="0"/>
              <a:t>atarros</a:t>
            </a:r>
            <a:r>
              <a:rPr lang="es-ES" dirty="0" smtClean="0"/>
              <a:t> </a:t>
            </a:r>
            <a:r>
              <a:rPr dirty="0" smtClean="0"/>
              <a:t>(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ocurrir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la </a:t>
            </a:r>
            <a:r>
              <a:rPr dirty="0" err="1"/>
              <a:t>noche</a:t>
            </a:r>
            <a:r>
              <a:rPr dirty="0"/>
              <a:t>).</a:t>
            </a:r>
          </a:p>
          <a:p>
            <a:pPr marL="886968" lvl="1" indent="-384968" defTabSz="885428">
              <a:spcBef>
                <a:spcPts val="600"/>
              </a:spcBef>
              <a:buBlip>
                <a:blip r:embed="rId2"/>
              </a:buBlip>
              <a:defRPr sz="2716"/>
            </a:pPr>
            <a:r>
              <a:rPr dirty="0" err="1"/>
              <a:t>Menos</a:t>
            </a:r>
            <a:r>
              <a:rPr dirty="0"/>
              <a:t> </a:t>
            </a:r>
            <a:r>
              <a:rPr dirty="0" err="1"/>
              <a:t>frecuente</a:t>
            </a:r>
            <a:r>
              <a:rPr dirty="0"/>
              <a:t>: </a:t>
            </a:r>
            <a:r>
              <a:rPr dirty="0" err="1"/>
              <a:t>alteración</a:t>
            </a:r>
            <a:r>
              <a:rPr dirty="0"/>
              <a:t> de la </a:t>
            </a:r>
            <a:r>
              <a:rPr dirty="0" err="1"/>
              <a:t>coagulación</a:t>
            </a:r>
            <a:r>
              <a:rPr dirty="0"/>
              <a:t> o </a:t>
            </a:r>
            <a:r>
              <a:rPr dirty="0" err="1"/>
              <a:t>hipertensión</a:t>
            </a:r>
            <a:r>
              <a:rPr dirty="0"/>
              <a:t> arterial.</a:t>
            </a:r>
          </a:p>
        </p:txBody>
      </p:sp>
      <p:pic>
        <p:nvPicPr>
          <p:cNvPr id="144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50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743" y="4578923"/>
            <a:ext cx="1533912" cy="126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4582732" cy="658815"/>
          </a:xfrm>
          <a:prstGeom prst="rect">
            <a:avLst/>
          </a:prstGeom>
        </p:spPr>
        <p:txBody>
          <a:bodyPr/>
          <a:lstStyle>
            <a:lvl1pPr defTabSz="858044">
              <a:defRPr sz="4512" spc="-188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¿Cómo se trata?</a:t>
            </a:r>
          </a:p>
        </p:txBody>
      </p:sp>
      <p:sp>
        <p:nvSpPr>
          <p:cNvPr id="153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291307" y="1164131"/>
            <a:ext cx="8324659" cy="4182855"/>
          </a:xfrm>
          <a:prstGeom prst="rect">
            <a:avLst/>
          </a:prstGeom>
          <a:gradFill>
            <a:gsLst>
              <a:gs pos="0">
                <a:srgbClr val="FF6A00"/>
              </a:gs>
              <a:gs pos="100000">
                <a:schemeClr val="accent1">
                  <a:hueOff val="-742744"/>
                  <a:lumOff val="46439"/>
                </a:schemeClr>
              </a:gs>
            </a:gsLst>
            <a:lin ang="16200000"/>
          </a:gradFill>
          <a:ln>
            <a:solidFill>
              <a:srgbClr val="A7A7A7"/>
            </a:solidFill>
          </a:ln>
        </p:spPr>
        <p:txBody>
          <a:bodyPr/>
          <a:lstStyle/>
          <a:p>
            <a:pPr marL="321468" indent="-321468" defTabSz="739378">
              <a:spcBef>
                <a:spcPts val="600"/>
              </a:spcBef>
              <a:buSzTx/>
              <a:buNone/>
              <a:defRPr sz="2592"/>
            </a:pPr>
            <a:endParaRPr dirty="0"/>
          </a:p>
          <a:p>
            <a:pPr marL="740663" lvl="1" indent="-321468" defTabSz="739378">
              <a:spcBef>
                <a:spcPts val="500"/>
              </a:spcBef>
              <a:buBlip>
                <a:blip r:embed="rId2"/>
              </a:buBlip>
              <a:defRPr sz="2268"/>
            </a:pPr>
            <a:r>
              <a:rPr dirty="0"/>
              <a:t>Para </a:t>
            </a:r>
            <a:r>
              <a:rPr dirty="0" err="1"/>
              <a:t>cortar</a:t>
            </a:r>
            <a:r>
              <a:rPr dirty="0"/>
              <a:t> la </a:t>
            </a:r>
            <a:r>
              <a:rPr dirty="0" err="1"/>
              <a:t>hemorragia</a:t>
            </a:r>
            <a:r>
              <a:rPr dirty="0"/>
              <a:t> lo mas </a:t>
            </a:r>
            <a:r>
              <a:rPr dirty="0" err="1"/>
              <a:t>sencillo</a:t>
            </a:r>
            <a:r>
              <a:rPr dirty="0"/>
              <a:t>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apretar</a:t>
            </a:r>
            <a:r>
              <a:rPr dirty="0"/>
              <a:t> la </a:t>
            </a:r>
            <a:r>
              <a:rPr dirty="0" err="1"/>
              <a:t>nariz</a:t>
            </a:r>
            <a:r>
              <a:rPr dirty="0"/>
              <a:t> con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dedos</a:t>
            </a:r>
            <a:r>
              <a:rPr dirty="0"/>
              <a:t>. </a:t>
            </a:r>
            <a:r>
              <a:rPr dirty="0" err="1"/>
              <a:t>Hacer</a:t>
            </a:r>
            <a:r>
              <a:rPr dirty="0"/>
              <a:t> </a:t>
            </a:r>
            <a:r>
              <a:rPr dirty="0" err="1"/>
              <a:t>pinza</a:t>
            </a:r>
            <a:r>
              <a:rPr dirty="0"/>
              <a:t> con el </a:t>
            </a:r>
            <a:r>
              <a:rPr dirty="0" err="1"/>
              <a:t>dedo</a:t>
            </a:r>
            <a:r>
              <a:rPr dirty="0"/>
              <a:t> </a:t>
            </a:r>
            <a:r>
              <a:rPr dirty="0" err="1"/>
              <a:t>índice</a:t>
            </a:r>
            <a:r>
              <a:rPr dirty="0"/>
              <a:t> y </a:t>
            </a:r>
            <a:r>
              <a:rPr dirty="0" err="1"/>
              <a:t>pulgar</a:t>
            </a:r>
            <a:r>
              <a:rPr dirty="0"/>
              <a:t> con la </a:t>
            </a:r>
            <a:r>
              <a:rPr dirty="0" err="1"/>
              <a:t>fuerza</a:t>
            </a:r>
            <a:r>
              <a:rPr dirty="0"/>
              <a:t> </a:t>
            </a:r>
            <a:r>
              <a:rPr dirty="0" err="1"/>
              <a:t>suficiente</a:t>
            </a:r>
            <a:r>
              <a:rPr dirty="0"/>
              <a:t> para </a:t>
            </a:r>
            <a:r>
              <a:rPr dirty="0" err="1"/>
              <a:t>dejar</a:t>
            </a:r>
            <a:r>
              <a:rPr dirty="0"/>
              <a:t> de </a:t>
            </a:r>
            <a:r>
              <a:rPr dirty="0" err="1"/>
              <a:t>sangrar</a:t>
            </a:r>
            <a:r>
              <a:rPr dirty="0" smtClean="0"/>
              <a:t>.</a:t>
            </a:r>
            <a:endParaRPr lang="es-ES" dirty="0" smtClean="0"/>
          </a:p>
          <a:p>
            <a:pPr marL="740663" lvl="1" indent="-321468" defTabSz="739378">
              <a:spcBef>
                <a:spcPts val="500"/>
              </a:spcBef>
              <a:buBlip>
                <a:blip r:embed="rId2"/>
              </a:buBlip>
              <a:defRPr sz="2268"/>
            </a:pPr>
            <a:endParaRPr dirty="0"/>
          </a:p>
          <a:p>
            <a:pPr marL="740663" lvl="1" indent="-321468" defTabSz="739378">
              <a:spcBef>
                <a:spcPts val="500"/>
              </a:spcBef>
              <a:buBlip>
                <a:blip r:embed="rId2"/>
              </a:buBlip>
              <a:defRPr sz="2268"/>
            </a:pPr>
            <a:r>
              <a:rPr dirty="0"/>
              <a:t>El </a:t>
            </a:r>
            <a:r>
              <a:rPr dirty="0" err="1"/>
              <a:t>niño</a:t>
            </a:r>
            <a:r>
              <a:rPr dirty="0"/>
              <a:t>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estar</a:t>
            </a:r>
            <a:r>
              <a:rPr dirty="0"/>
              <a:t> </a:t>
            </a:r>
            <a:r>
              <a:rPr dirty="0" err="1"/>
              <a:t>sentado</a:t>
            </a:r>
            <a:r>
              <a:rPr dirty="0"/>
              <a:t> o de pie con la </a:t>
            </a:r>
            <a:r>
              <a:rPr dirty="0" err="1"/>
              <a:t>cabeza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posición</a:t>
            </a:r>
            <a:r>
              <a:rPr dirty="0"/>
              <a:t> habitual. </a:t>
            </a:r>
            <a:endParaRPr lang="es-ES" dirty="0" smtClean="0"/>
          </a:p>
          <a:p>
            <a:pPr marL="740663" lvl="1" indent="-321468" defTabSz="739378">
              <a:spcBef>
                <a:spcPts val="500"/>
              </a:spcBef>
              <a:buBlip>
                <a:blip r:embed="rId2"/>
              </a:buBlip>
              <a:defRPr sz="2268"/>
            </a:pPr>
            <a:endParaRPr dirty="0"/>
          </a:p>
          <a:p>
            <a:pPr marL="740663" lvl="1" indent="-321468" defTabSz="739378">
              <a:spcBef>
                <a:spcPts val="500"/>
              </a:spcBef>
              <a:buBlip>
                <a:blip r:embed="rId2"/>
              </a:buBlip>
              <a:defRPr sz="2268"/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hemorragias</a:t>
            </a:r>
            <a:r>
              <a:rPr dirty="0"/>
              <a:t> graves o </a:t>
            </a:r>
            <a:r>
              <a:rPr dirty="0" err="1"/>
              <a:t>recurrentes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hacer</a:t>
            </a:r>
            <a:r>
              <a:rPr dirty="0"/>
              <a:t> </a:t>
            </a:r>
            <a:r>
              <a:rPr dirty="0" err="1"/>
              <a:t>falta</a:t>
            </a:r>
            <a:r>
              <a:rPr dirty="0"/>
              <a:t> </a:t>
            </a:r>
            <a:r>
              <a:rPr dirty="0" err="1"/>
              <a:t>acudir</a:t>
            </a:r>
            <a:r>
              <a:rPr dirty="0"/>
              <a:t> al hospital.</a:t>
            </a:r>
          </a:p>
        </p:txBody>
      </p:sp>
      <p:pic>
        <p:nvPicPr>
          <p:cNvPr id="154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61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743" y="4578923"/>
            <a:ext cx="1533912" cy="126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>
            <a:spLocks noGrp="1"/>
          </p:cNvSpPr>
          <p:nvPr>
            <p:ph type="title"/>
          </p:nvPr>
        </p:nvSpPr>
        <p:spPr>
          <a:xfrm>
            <a:off x="665162" y="346867"/>
            <a:ext cx="6155767" cy="658815"/>
          </a:xfrm>
          <a:prstGeom prst="rect">
            <a:avLst/>
          </a:prstGeom>
        </p:spPr>
        <p:txBody>
          <a:bodyPr>
            <a:noAutofit/>
          </a:bodyPr>
          <a:lstStyle>
            <a:lvl1pPr defTabSz="858044">
              <a:defRPr sz="4512" spc="-188">
                <a:solidFill>
                  <a:srgbClr val="00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800" dirty="0"/>
              <a:t>¿</a:t>
            </a:r>
            <a:r>
              <a:rPr sz="4800" dirty="0" err="1"/>
              <a:t>Cómo</a:t>
            </a:r>
            <a:r>
              <a:rPr sz="4800" dirty="0"/>
              <a:t> se </a:t>
            </a:r>
            <a:r>
              <a:rPr sz="4800" dirty="0" err="1"/>
              <a:t>previene</a:t>
            </a:r>
            <a:r>
              <a:rPr sz="4800" dirty="0"/>
              <a:t>?</a:t>
            </a:r>
          </a:p>
        </p:txBody>
      </p:sp>
      <p:sp>
        <p:nvSpPr>
          <p:cNvPr id="164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665161" y="1325159"/>
            <a:ext cx="7950805" cy="3073846"/>
          </a:xfrm>
          <a:prstGeom prst="rect">
            <a:avLst/>
          </a:prstGeom>
          <a:gradFill>
            <a:gsLst>
              <a:gs pos="0">
                <a:srgbClr val="FF6A00"/>
              </a:gs>
              <a:gs pos="100000">
                <a:schemeClr val="accent1">
                  <a:hueOff val="-742744"/>
                  <a:lumOff val="46439"/>
                </a:schemeClr>
              </a:gs>
            </a:gsLst>
            <a:lin ang="16200000"/>
          </a:gradFill>
          <a:ln>
            <a:solidFill>
              <a:srgbClr val="A7A7A7"/>
            </a:solidFill>
          </a:ln>
        </p:spPr>
        <p:txBody>
          <a:bodyPr/>
          <a:lstStyle/>
          <a:p>
            <a:pPr>
              <a:buSzTx/>
              <a:buNone/>
            </a:pPr>
            <a:endParaRPr dirty="0"/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r>
              <a:rPr dirty="0" err="1"/>
              <a:t>Evitar</a:t>
            </a:r>
            <a:r>
              <a:rPr dirty="0"/>
              <a:t> </a:t>
            </a:r>
            <a:r>
              <a:rPr dirty="0" err="1"/>
              <a:t>mínimos</a:t>
            </a:r>
            <a:r>
              <a:rPr dirty="0"/>
              <a:t> </a:t>
            </a:r>
            <a:r>
              <a:rPr dirty="0" err="1"/>
              <a:t>traumatismos</a:t>
            </a:r>
            <a:r>
              <a:rPr dirty="0"/>
              <a:t> </a:t>
            </a:r>
            <a:r>
              <a:rPr dirty="0" err="1"/>
              <a:t>nasales</a:t>
            </a:r>
            <a:r>
              <a:rPr dirty="0" smtClean="0"/>
              <a:t>:</a:t>
            </a:r>
            <a:r>
              <a:rPr lang="es-ES" dirty="0" smtClean="0"/>
              <a:t> </a:t>
            </a:r>
            <a:r>
              <a:rPr dirty="0" err="1" smtClean="0"/>
              <a:t>rascarse</a:t>
            </a:r>
            <a:r>
              <a:rPr dirty="0" smtClean="0"/>
              <a:t> </a:t>
            </a:r>
            <a:r>
              <a:rPr dirty="0"/>
              <a:t>la </a:t>
            </a:r>
            <a:r>
              <a:rPr dirty="0" err="1"/>
              <a:t>nariz</a:t>
            </a:r>
            <a:r>
              <a:rPr dirty="0"/>
              <a:t>, </a:t>
            </a:r>
            <a:r>
              <a:rPr dirty="0" err="1"/>
              <a:t>golpes</a:t>
            </a:r>
            <a:r>
              <a:rPr dirty="0"/>
              <a:t> </a:t>
            </a:r>
            <a:r>
              <a:rPr dirty="0" err="1" smtClean="0"/>
              <a:t>etc</a:t>
            </a:r>
            <a:endParaRPr lang="es-ES" dirty="0" smtClean="0"/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endParaRPr dirty="0"/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r>
              <a:rPr dirty="0" err="1"/>
              <a:t>Utilizar</a:t>
            </a:r>
            <a:r>
              <a:rPr dirty="0"/>
              <a:t> </a:t>
            </a:r>
            <a:r>
              <a:rPr dirty="0" err="1"/>
              <a:t>humidificadores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dormitorios</a:t>
            </a:r>
            <a:r>
              <a:rPr dirty="0"/>
              <a:t> , con </a:t>
            </a:r>
            <a:r>
              <a:rPr dirty="0" err="1"/>
              <a:t>ambientes</a:t>
            </a:r>
            <a:r>
              <a:rPr dirty="0"/>
              <a:t> </a:t>
            </a:r>
            <a:r>
              <a:rPr dirty="0" err="1"/>
              <a:t>secos</a:t>
            </a:r>
            <a:r>
              <a:rPr dirty="0"/>
              <a:t> o </a:t>
            </a:r>
            <a:r>
              <a:rPr dirty="0" err="1" smtClean="0"/>
              <a:t>cálidos</a:t>
            </a:r>
            <a:endParaRPr lang="es-ES" dirty="0" smtClean="0"/>
          </a:p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800"/>
            </a:pPr>
            <a:endParaRPr dirty="0"/>
          </a:p>
        </p:txBody>
      </p:sp>
      <p:pic>
        <p:nvPicPr>
          <p:cNvPr id="165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71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743" y="4578923"/>
            <a:ext cx="1533912" cy="126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224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1_White with Blue Bar Segoe Template_TP10286789</vt:lpstr>
      <vt:lpstr>Presentación de PowerPoint</vt:lpstr>
      <vt:lpstr>¿Qué es una epistaxis?</vt:lpstr>
      <vt:lpstr>¿Por qué se produce?</vt:lpstr>
      <vt:lpstr>¿Cómo se trata?</vt:lpstr>
      <vt:lpstr>¿Cómo se previene?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asd</dc:creator>
  <cp:lastModifiedBy>serra</cp:lastModifiedBy>
  <cp:revision>4</cp:revision>
  <dcterms:modified xsi:type="dcterms:W3CDTF">2019-07-18T21:49:04Z</dcterms:modified>
</cp:coreProperties>
</file>